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</p:sldIdLst>
  <p:sldSz cx="11430000" cy="14287500"/>
  <p:notesSz cx="6858000" cy="9144000"/>
  <p:embeddedFontLst>
    <p:embeddedFont>
      <p:font typeface="ITC Lubalin Graph Book" pitchFamily="50" charset="0"/>
      <p:regular r:id="rId17"/>
    </p:embeddedFont>
    <p:embeddedFont>
      <p:font typeface="VAG Rounded Std" panose="020B0604020202020204" charset="0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25" autoAdjust="0"/>
    <p:restoredTop sz="94622" autoAdjust="0"/>
  </p:normalViewPr>
  <p:slideViewPr>
    <p:cSldViewPr>
      <p:cViewPr varScale="1">
        <p:scale>
          <a:sx n="73" d="100"/>
          <a:sy n="73" d="100"/>
        </p:scale>
        <p:origin x="675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Freeform 4">
            <a:extLst>
              <a:ext uri="{FF2B5EF4-FFF2-40B4-BE49-F238E27FC236}">
                <a16:creationId xmlns:a16="http://schemas.microsoft.com/office/drawing/2014/main" id="{5A02CB60-B0F9-3FED-7B6B-007EA19AAF48}"/>
              </a:ext>
            </a:extLst>
          </p:cNvPr>
          <p:cNvSpPr/>
          <p:nvPr userDrawn="1"/>
        </p:nvSpPr>
        <p:spPr>
          <a:xfrm>
            <a:off x="76200" y="13498727"/>
            <a:ext cx="2209800" cy="819150"/>
          </a:xfrm>
          <a:custGeom>
            <a:avLst/>
            <a:gdLst/>
            <a:ahLst/>
            <a:cxnLst/>
            <a:rect l="l" t="t" r="r" b="b"/>
            <a:pathLst>
              <a:path w="8567736" h="2841632">
                <a:moveTo>
                  <a:pt x="0" y="0"/>
                </a:moveTo>
                <a:lnTo>
                  <a:pt x="8567736" y="0"/>
                </a:lnTo>
                <a:lnTo>
                  <a:pt x="8567736" y="2841633"/>
                </a:lnTo>
                <a:lnTo>
                  <a:pt x="0" y="284163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pic>
        <p:nvPicPr>
          <p:cNvPr id="9" name="Image 8" descr="Une image contenant Police, texte, Graphique, logo&#10;&#10;Le contenu généré par l’IA peut être incorrect.">
            <a:extLst>
              <a:ext uri="{FF2B5EF4-FFF2-40B4-BE49-F238E27FC236}">
                <a16:creationId xmlns:a16="http://schemas.microsoft.com/office/drawing/2014/main" id="{CC8656AB-0E69-AF93-A5B9-640C57E4452D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13604505"/>
            <a:ext cx="1917199" cy="5468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sv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sv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sv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sv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7" Type="http://schemas.openxmlformats.org/officeDocument/2006/relationships/image" Target="../media/image47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sv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0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/>
          <p:nvPr/>
        </p:nvSpPr>
        <p:spPr>
          <a:xfrm>
            <a:off x="1531346" y="8722566"/>
            <a:ext cx="8567736" cy="2841632"/>
          </a:xfrm>
          <a:custGeom>
            <a:avLst/>
            <a:gdLst/>
            <a:ahLst/>
            <a:cxnLst/>
            <a:rect l="l" t="t" r="r" b="b"/>
            <a:pathLst>
              <a:path w="8567736" h="2841632">
                <a:moveTo>
                  <a:pt x="0" y="0"/>
                </a:moveTo>
                <a:lnTo>
                  <a:pt x="8567736" y="0"/>
                </a:lnTo>
                <a:lnTo>
                  <a:pt x="8567736" y="2841633"/>
                </a:lnTo>
                <a:lnTo>
                  <a:pt x="0" y="28416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CF6A64A-517D-8E26-50A2-D90FCA69D462}"/>
              </a:ext>
            </a:extLst>
          </p:cNvPr>
          <p:cNvSpPr txBox="1"/>
          <p:nvPr/>
        </p:nvSpPr>
        <p:spPr>
          <a:xfrm>
            <a:off x="2971800" y="7981950"/>
            <a:ext cx="6926854" cy="1467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20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bref</a:t>
            </a:r>
            <a:r>
              <a:rPr lang="en-US" sz="17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0"/>
    </mc:Choice>
    <mc:Fallback xmlns="">
      <p:transition spd="slow" advClick="0" advTm="25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0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0" y="923925"/>
            <a:ext cx="11430000" cy="9161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m'a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dit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que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mon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identité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était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maintenant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"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qualifiée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".</a:t>
            </a: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VAG Rounded Std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J'ai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pas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compris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 </a:t>
            </a:r>
          </a:p>
        </p:txBody>
      </p:sp>
      <p:sp>
        <p:nvSpPr>
          <p:cNvPr id="4" name="Freeform 4"/>
          <p:cNvSpPr/>
          <p:nvPr/>
        </p:nvSpPr>
        <p:spPr>
          <a:xfrm>
            <a:off x="3429000" y="10329219"/>
            <a:ext cx="4572000" cy="3251835"/>
          </a:xfrm>
          <a:custGeom>
            <a:avLst/>
            <a:gdLst/>
            <a:ahLst/>
            <a:cxnLst/>
            <a:rect l="l" t="t" r="r" b="b"/>
            <a:pathLst>
              <a:path w="4572000" h="3251835">
                <a:moveTo>
                  <a:pt x="0" y="0"/>
                </a:moveTo>
                <a:lnTo>
                  <a:pt x="4572000" y="0"/>
                </a:lnTo>
                <a:lnTo>
                  <a:pt x="4572000" y="3251835"/>
                </a:lnTo>
                <a:lnTo>
                  <a:pt x="0" y="32518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251510" y="3536636"/>
            <a:ext cx="3249365" cy="4760975"/>
          </a:xfrm>
          <a:custGeom>
            <a:avLst/>
            <a:gdLst/>
            <a:ahLst/>
            <a:cxnLst/>
            <a:rect l="l" t="t" r="r" b="b"/>
            <a:pathLst>
              <a:path w="3249365" h="4760975">
                <a:moveTo>
                  <a:pt x="0" y="0"/>
                </a:moveTo>
                <a:lnTo>
                  <a:pt x="3249366" y="0"/>
                </a:lnTo>
                <a:lnTo>
                  <a:pt x="3249366" y="4760974"/>
                </a:lnTo>
                <a:lnTo>
                  <a:pt x="0" y="47609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0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76200" y="322542"/>
            <a:ext cx="10972800" cy="101239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m'a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expliqué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que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c'était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comme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avoir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un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numéro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unique pour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moi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dans le grand livre de la santé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 </a:t>
            </a: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Que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ce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numéro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,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c'était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pour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être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sûr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que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c'était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bien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moi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 à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chaque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fois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que </a:t>
            </a:r>
            <a:b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</a:b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j'allais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chez le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médecin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ou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à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l'hôpital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 </a:t>
            </a:r>
          </a:p>
        </p:txBody>
      </p:sp>
      <p:sp>
        <p:nvSpPr>
          <p:cNvPr id="4" name="Freeform 4"/>
          <p:cNvSpPr/>
          <p:nvPr/>
        </p:nvSpPr>
        <p:spPr>
          <a:xfrm>
            <a:off x="2504720" y="3714750"/>
            <a:ext cx="6572959" cy="2998912"/>
          </a:xfrm>
          <a:custGeom>
            <a:avLst/>
            <a:gdLst/>
            <a:ahLst/>
            <a:cxnLst/>
            <a:rect l="l" t="t" r="r" b="b"/>
            <a:pathLst>
              <a:path w="6572959" h="2998912">
                <a:moveTo>
                  <a:pt x="0" y="0"/>
                </a:moveTo>
                <a:lnTo>
                  <a:pt x="6572958" y="0"/>
                </a:lnTo>
                <a:lnTo>
                  <a:pt x="6572958" y="2998913"/>
                </a:lnTo>
                <a:lnTo>
                  <a:pt x="0" y="29989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3962400" y="10708623"/>
            <a:ext cx="2564595" cy="2610275"/>
          </a:xfrm>
          <a:custGeom>
            <a:avLst/>
            <a:gdLst/>
            <a:ahLst/>
            <a:cxnLst/>
            <a:rect l="l" t="t" r="r" b="b"/>
            <a:pathLst>
              <a:path w="2564595" h="2610275">
                <a:moveTo>
                  <a:pt x="0" y="0"/>
                </a:moveTo>
                <a:lnTo>
                  <a:pt x="2564595" y="0"/>
                </a:lnTo>
                <a:lnTo>
                  <a:pt x="2564595" y="2610274"/>
                </a:lnTo>
                <a:lnTo>
                  <a:pt x="0" y="26102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500"/>
    </mc:Choice>
    <mc:Fallback xmlns="">
      <p:transition spd="slow" advClick="0" advTm="75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0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0" y="322081"/>
            <a:ext cx="11430000" cy="132333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Comme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ça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, </a:t>
            </a:r>
            <a:b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</a:b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Pas de mélange avec un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autre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patient. </a:t>
            </a: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a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dit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que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c'était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comme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avoir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une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carte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d'identité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numérique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spéciale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santé</a:t>
            </a: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Que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ça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permettait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de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retrouver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mes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infos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médicales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facilement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, sans se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tromper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</a:t>
            </a:r>
          </a:p>
        </p:txBody>
      </p:sp>
      <p:sp>
        <p:nvSpPr>
          <p:cNvPr id="4" name="Freeform 4"/>
          <p:cNvSpPr/>
          <p:nvPr/>
        </p:nvSpPr>
        <p:spPr>
          <a:xfrm>
            <a:off x="4443299" y="8820150"/>
            <a:ext cx="2543401" cy="2378080"/>
          </a:xfrm>
          <a:custGeom>
            <a:avLst/>
            <a:gdLst/>
            <a:ahLst/>
            <a:cxnLst/>
            <a:rect l="l" t="t" r="r" b="b"/>
            <a:pathLst>
              <a:path w="2543401" h="2378080">
                <a:moveTo>
                  <a:pt x="0" y="0"/>
                </a:moveTo>
                <a:lnTo>
                  <a:pt x="2543401" y="0"/>
                </a:lnTo>
                <a:lnTo>
                  <a:pt x="2543401" y="2378080"/>
                </a:lnTo>
                <a:lnTo>
                  <a:pt x="0" y="23780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156226" y="2607733"/>
            <a:ext cx="3117549" cy="3604103"/>
          </a:xfrm>
          <a:custGeom>
            <a:avLst/>
            <a:gdLst/>
            <a:ahLst/>
            <a:cxnLst/>
            <a:rect l="l" t="t" r="r" b="b"/>
            <a:pathLst>
              <a:path w="3117549" h="3604103">
                <a:moveTo>
                  <a:pt x="0" y="0"/>
                </a:moveTo>
                <a:lnTo>
                  <a:pt x="3117548" y="0"/>
                </a:lnTo>
                <a:lnTo>
                  <a:pt x="3117548" y="3604102"/>
                </a:lnTo>
                <a:lnTo>
                  <a:pt x="0" y="36041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500"/>
    </mc:Choice>
    <mc:Fallback xmlns="">
      <p:transition spd="slow" advClick="0" advTm="75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0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0" y="322081"/>
            <a:ext cx="11430000" cy="12272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</a:pPr>
            <a:r>
              <a:rPr lang="en-US" sz="400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J'ai</a:t>
            </a:r>
            <a:r>
              <a:rPr lang="en-US" sz="400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pensé</a:t>
            </a:r>
            <a:r>
              <a:rPr lang="en-US" sz="400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"pratique". </a:t>
            </a: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4000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r>
              <a:rPr lang="en-US" sz="400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a </a:t>
            </a:r>
            <a:r>
              <a:rPr lang="en-US" sz="400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ajouté</a:t>
            </a:r>
            <a:r>
              <a:rPr lang="en-US" sz="400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que </a:t>
            </a:r>
            <a:r>
              <a:rPr lang="en-US" sz="400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c'était</a:t>
            </a:r>
            <a:r>
              <a:rPr lang="en-US" sz="400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sécurisé</a:t>
            </a:r>
            <a:r>
              <a:rPr lang="en-US" sz="400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, que seuls les pros de santé y </a:t>
            </a:r>
            <a:r>
              <a:rPr lang="en-US" sz="400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avaient</a:t>
            </a:r>
            <a:r>
              <a:rPr lang="en-US" sz="400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accès</a:t>
            </a:r>
            <a:r>
              <a:rPr lang="en-US" sz="400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 </a:t>
            </a: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3732512" y="1543526"/>
            <a:ext cx="3390905" cy="3390905"/>
          </a:xfrm>
          <a:custGeom>
            <a:avLst/>
            <a:gdLst/>
            <a:ahLst/>
            <a:cxnLst/>
            <a:rect l="l" t="t" r="r" b="b"/>
            <a:pathLst>
              <a:path w="3390905" h="3390905">
                <a:moveTo>
                  <a:pt x="0" y="0"/>
                </a:moveTo>
                <a:lnTo>
                  <a:pt x="3390906" y="0"/>
                </a:lnTo>
                <a:lnTo>
                  <a:pt x="3390906" y="3390906"/>
                </a:lnTo>
                <a:lnTo>
                  <a:pt x="0" y="339090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3723803" y="8972903"/>
            <a:ext cx="4572000" cy="4114800"/>
          </a:xfrm>
          <a:custGeom>
            <a:avLst/>
            <a:gdLst/>
            <a:ahLst/>
            <a:cxnLst/>
            <a:rect l="l" t="t" r="r" b="b"/>
            <a:pathLst>
              <a:path w="4572000" h="4114800">
                <a:moveTo>
                  <a:pt x="0" y="0"/>
                </a:moveTo>
                <a:lnTo>
                  <a:pt x="4572000" y="0"/>
                </a:lnTo>
                <a:lnTo>
                  <a:pt x="45720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"/>
    </mc:Choice>
    <mc:Fallback xmlns="">
      <p:transition spd="slow" advClick="0" advTm="45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0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457200" y="923925"/>
            <a:ext cx="11125200" cy="101239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J'ai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dit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"ah".</a:t>
            </a: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57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</a:p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m'a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dit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"voilà". </a:t>
            </a: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>
              <a:lnSpc>
                <a:spcPts val="7980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Je suis parti dans la salle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d’attente</a:t>
            </a:r>
            <a:endParaRPr lang="en-US" sz="40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8229600" y="310023"/>
            <a:ext cx="2111229" cy="3016041"/>
          </a:xfrm>
          <a:custGeom>
            <a:avLst/>
            <a:gdLst/>
            <a:ahLst/>
            <a:cxnLst/>
            <a:rect l="l" t="t" r="r" b="b"/>
            <a:pathLst>
              <a:path w="2111229" h="3016041">
                <a:moveTo>
                  <a:pt x="0" y="0"/>
                </a:moveTo>
                <a:lnTo>
                  <a:pt x="2111228" y="0"/>
                </a:lnTo>
                <a:lnTo>
                  <a:pt x="2111228" y="3016041"/>
                </a:lnTo>
                <a:lnTo>
                  <a:pt x="0" y="30160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1219200" y="5086350"/>
            <a:ext cx="2111229" cy="3016041"/>
          </a:xfrm>
          <a:custGeom>
            <a:avLst/>
            <a:gdLst/>
            <a:ahLst/>
            <a:cxnLst/>
            <a:rect l="l" t="t" r="r" b="b"/>
            <a:pathLst>
              <a:path w="2111229" h="3016041">
                <a:moveTo>
                  <a:pt x="0" y="0"/>
                </a:moveTo>
                <a:lnTo>
                  <a:pt x="2111228" y="0"/>
                </a:lnTo>
                <a:lnTo>
                  <a:pt x="2111228" y="3016041"/>
                </a:lnTo>
                <a:lnTo>
                  <a:pt x="0" y="301604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Freeform 6"/>
          <p:cNvSpPr/>
          <p:nvPr/>
        </p:nvSpPr>
        <p:spPr>
          <a:xfrm>
            <a:off x="6934200" y="11047850"/>
            <a:ext cx="3280023" cy="3230823"/>
          </a:xfrm>
          <a:custGeom>
            <a:avLst/>
            <a:gdLst/>
            <a:ahLst/>
            <a:cxnLst/>
            <a:rect l="l" t="t" r="r" b="b"/>
            <a:pathLst>
              <a:path w="3280023" h="3230823">
                <a:moveTo>
                  <a:pt x="0" y="0"/>
                </a:moveTo>
                <a:lnTo>
                  <a:pt x="3280023" y="0"/>
                </a:lnTo>
                <a:lnTo>
                  <a:pt x="3280023" y="3230823"/>
                </a:lnTo>
                <a:lnTo>
                  <a:pt x="0" y="323082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0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2023095" y="8896350"/>
            <a:ext cx="7383810" cy="922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Mon INS a </a:t>
            </a:r>
            <a:r>
              <a:rPr lang="en-US" sz="400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été</a:t>
            </a:r>
            <a:r>
              <a:rPr lang="en-US" sz="400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qualifiée</a:t>
            </a:r>
            <a:endParaRPr lang="en-US" sz="4000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C7B40AD-8C70-3D89-84F0-DD6E4E96444F}"/>
              </a:ext>
            </a:extLst>
          </p:cNvPr>
          <p:cNvSpPr txBox="1"/>
          <p:nvPr/>
        </p:nvSpPr>
        <p:spPr>
          <a:xfrm>
            <a:off x="3048000" y="7966050"/>
            <a:ext cx="5715000" cy="1376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17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bref</a:t>
            </a:r>
            <a:r>
              <a:rPr lang="en-US" sz="17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0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1143000" y="5475968"/>
            <a:ext cx="8849417" cy="5564071"/>
          </a:xfrm>
          <a:custGeom>
            <a:avLst/>
            <a:gdLst/>
            <a:ahLst/>
            <a:cxnLst/>
            <a:rect l="l" t="t" r="r" b="b"/>
            <a:pathLst>
              <a:path w="8849417" h="5564071">
                <a:moveTo>
                  <a:pt x="0" y="0"/>
                </a:moveTo>
                <a:lnTo>
                  <a:pt x="8849417" y="0"/>
                </a:lnTo>
                <a:lnTo>
                  <a:pt x="8849417" y="5564072"/>
                </a:lnTo>
                <a:lnTo>
                  <a:pt x="0" y="55640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TextBox 5"/>
          <p:cNvSpPr txBox="1"/>
          <p:nvPr/>
        </p:nvSpPr>
        <p:spPr>
          <a:xfrm>
            <a:off x="2322649" y="2514454"/>
            <a:ext cx="6784702" cy="9148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J’étais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aux urgences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61CEA09-BFE9-4106-5CA3-BA56D47470DF}"/>
              </a:ext>
            </a:extLst>
          </p:cNvPr>
          <p:cNvSpPr txBox="1"/>
          <p:nvPr/>
        </p:nvSpPr>
        <p:spPr>
          <a:xfrm>
            <a:off x="3048000" y="1595163"/>
            <a:ext cx="5715000" cy="1376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17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bref</a:t>
            </a:r>
            <a:r>
              <a:rPr lang="en-US" sz="17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0"/>
    </mc:Choice>
    <mc:Fallback xmlns="">
      <p:transition spd="slow" advClick="0" advTm="25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0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2091814" y="5467350"/>
            <a:ext cx="7093972" cy="6402310"/>
          </a:xfrm>
          <a:custGeom>
            <a:avLst/>
            <a:gdLst/>
            <a:ahLst/>
            <a:cxnLst/>
            <a:rect l="l" t="t" r="r" b="b"/>
            <a:pathLst>
              <a:path w="7093972" h="6402310">
                <a:moveTo>
                  <a:pt x="0" y="0"/>
                </a:moveTo>
                <a:lnTo>
                  <a:pt x="7093972" y="0"/>
                </a:lnTo>
                <a:lnTo>
                  <a:pt x="7093972" y="6402309"/>
                </a:lnTo>
                <a:lnTo>
                  <a:pt x="0" y="64023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TextBox 4"/>
          <p:cNvSpPr txBox="1"/>
          <p:nvPr/>
        </p:nvSpPr>
        <p:spPr>
          <a:xfrm>
            <a:off x="-152400" y="508862"/>
            <a:ext cx="11582400" cy="39926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</a:pP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J'avais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devant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moi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une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dame </a:t>
            </a:r>
          </a:p>
          <a:p>
            <a:pPr algn="ctr">
              <a:lnSpc>
                <a:spcPts val="7980"/>
              </a:lnSpc>
            </a:pP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avec un air plus </a:t>
            </a: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sérieux</a:t>
            </a:r>
            <a:endParaRPr lang="en-US" sz="48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qu’un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prof </a:t>
            </a: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avant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une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interro</a:t>
            </a:r>
            <a:r>
              <a:rPr lang="en-US" sz="4800" b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surprise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0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200428" y="508862"/>
            <a:ext cx="11229572" cy="12272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</a:pP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</a:t>
            </a: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m'a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demandé</a:t>
            </a:r>
            <a:b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</a:b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une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pièce </a:t>
            </a: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d’identité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r>
              <a:rPr lang="en-US" sz="5700" dirty="0">
                <a:solidFill>
                  <a:srgbClr val="000000"/>
                </a:solidFill>
                <a:latin typeface="VAG Rounded Std"/>
                <a:ea typeface="VAG Rounded Std"/>
                <a:cs typeface="VAG Rounded Std"/>
                <a:sym typeface="VAG Rounded Std"/>
              </a:rPr>
              <a:t> </a:t>
            </a: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Je </a:t>
            </a: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lui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ai donnée</a:t>
            </a: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r>
              <a:rPr lang="en-US" sz="5700" dirty="0">
                <a:solidFill>
                  <a:srgbClr val="000000"/>
                </a:solidFill>
                <a:latin typeface="VAG Rounded Std"/>
                <a:ea typeface="VAG Rounded Std"/>
                <a:cs typeface="VAG Rounded Std"/>
                <a:sym typeface="VAG Rounded Std"/>
              </a:rPr>
              <a:t> </a:t>
            </a:r>
          </a:p>
        </p:txBody>
      </p:sp>
      <p:sp>
        <p:nvSpPr>
          <p:cNvPr id="4" name="Freeform 4"/>
          <p:cNvSpPr/>
          <p:nvPr/>
        </p:nvSpPr>
        <p:spPr>
          <a:xfrm>
            <a:off x="2498175" y="9166183"/>
            <a:ext cx="6634079" cy="4157356"/>
          </a:xfrm>
          <a:custGeom>
            <a:avLst/>
            <a:gdLst/>
            <a:ahLst/>
            <a:cxnLst/>
            <a:rect l="l" t="t" r="r" b="b"/>
            <a:pathLst>
              <a:path w="6634079" h="4157356">
                <a:moveTo>
                  <a:pt x="0" y="0"/>
                </a:moveTo>
                <a:lnTo>
                  <a:pt x="6634078" y="0"/>
                </a:lnTo>
                <a:lnTo>
                  <a:pt x="6634078" y="4157356"/>
                </a:lnTo>
                <a:lnTo>
                  <a:pt x="0" y="41573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1963232" y="3201594"/>
            <a:ext cx="7503535" cy="3942156"/>
          </a:xfrm>
          <a:custGeom>
            <a:avLst/>
            <a:gdLst/>
            <a:ahLst/>
            <a:cxnLst/>
            <a:rect l="l" t="t" r="r" b="b"/>
            <a:pathLst>
              <a:path w="7503535" h="3942156">
                <a:moveTo>
                  <a:pt x="0" y="0"/>
                </a:moveTo>
                <a:lnTo>
                  <a:pt x="7503536" y="0"/>
                </a:lnTo>
                <a:lnTo>
                  <a:pt x="7503536" y="3942156"/>
                </a:lnTo>
                <a:lnTo>
                  <a:pt x="0" y="39421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0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669875" y="-6525"/>
            <a:ext cx="10760125" cy="132981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</a:pP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</a:t>
            </a: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m'a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demandé</a:t>
            </a:r>
            <a:b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</a:b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ma carte </a:t>
            </a: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vitale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</a:t>
            </a: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3639235" y="2629935"/>
            <a:ext cx="4151529" cy="4040822"/>
          </a:xfrm>
          <a:custGeom>
            <a:avLst/>
            <a:gdLst/>
            <a:ahLst/>
            <a:cxnLst/>
            <a:rect l="l" t="t" r="r" b="b"/>
            <a:pathLst>
              <a:path w="4151529" h="4040822">
                <a:moveTo>
                  <a:pt x="0" y="0"/>
                </a:moveTo>
                <a:lnTo>
                  <a:pt x="4151530" y="0"/>
                </a:lnTo>
                <a:lnTo>
                  <a:pt x="4151530" y="4040821"/>
                </a:lnTo>
                <a:lnTo>
                  <a:pt x="0" y="40408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3559303" y="9328195"/>
            <a:ext cx="4511822" cy="3104219"/>
          </a:xfrm>
          <a:custGeom>
            <a:avLst/>
            <a:gdLst/>
            <a:ahLst/>
            <a:cxnLst/>
            <a:rect l="l" t="t" r="r" b="b"/>
            <a:pathLst>
              <a:path w="4511822" h="3104219">
                <a:moveTo>
                  <a:pt x="0" y="0"/>
                </a:moveTo>
                <a:lnTo>
                  <a:pt x="4511822" y="0"/>
                </a:lnTo>
                <a:lnTo>
                  <a:pt x="4511822" y="3104219"/>
                </a:lnTo>
                <a:lnTo>
                  <a:pt x="0" y="310421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669875" y="7347966"/>
            <a:ext cx="10760125" cy="9148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Je </a:t>
            </a: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lui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ai </a:t>
            </a: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tendue</a:t>
            </a:r>
            <a:endParaRPr lang="en-US" sz="48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0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/>
          <p:nvPr/>
        </p:nvSpPr>
        <p:spPr>
          <a:xfrm>
            <a:off x="1219200" y="417007"/>
            <a:ext cx="7705127" cy="2859323"/>
          </a:xfrm>
          <a:custGeom>
            <a:avLst/>
            <a:gdLst/>
            <a:ahLst/>
            <a:cxnLst/>
            <a:rect l="l" t="t" r="r" b="b"/>
            <a:pathLst>
              <a:path w="4572000" h="2640330">
                <a:moveTo>
                  <a:pt x="0" y="0"/>
                </a:moveTo>
                <a:lnTo>
                  <a:pt x="4572000" y="0"/>
                </a:lnTo>
                <a:lnTo>
                  <a:pt x="4572000" y="2640330"/>
                </a:lnTo>
                <a:lnTo>
                  <a:pt x="0" y="26403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dirty="0"/>
          </a:p>
        </p:txBody>
      </p:sp>
      <p:sp>
        <p:nvSpPr>
          <p:cNvPr id="5" name="Freeform 5"/>
          <p:cNvSpPr/>
          <p:nvPr/>
        </p:nvSpPr>
        <p:spPr>
          <a:xfrm>
            <a:off x="245421" y="6226709"/>
            <a:ext cx="6841179" cy="3015187"/>
          </a:xfrm>
          <a:custGeom>
            <a:avLst/>
            <a:gdLst/>
            <a:ahLst/>
            <a:cxnLst/>
            <a:rect l="l" t="t" r="r" b="b"/>
            <a:pathLst>
              <a:path w="4572000" h="2640330">
                <a:moveTo>
                  <a:pt x="0" y="0"/>
                </a:moveTo>
                <a:lnTo>
                  <a:pt x="4572000" y="0"/>
                </a:lnTo>
                <a:lnTo>
                  <a:pt x="4572000" y="2640330"/>
                </a:lnTo>
                <a:lnTo>
                  <a:pt x="0" y="26403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Freeform 6"/>
          <p:cNvSpPr/>
          <p:nvPr/>
        </p:nvSpPr>
        <p:spPr>
          <a:xfrm>
            <a:off x="6096000" y="3943350"/>
            <a:ext cx="4572000" cy="2628900"/>
          </a:xfrm>
          <a:custGeom>
            <a:avLst/>
            <a:gdLst/>
            <a:ahLst/>
            <a:cxnLst/>
            <a:rect l="l" t="t" r="r" b="b"/>
            <a:pathLst>
              <a:path w="4572000" h="2628900">
                <a:moveTo>
                  <a:pt x="0" y="0"/>
                </a:moveTo>
                <a:lnTo>
                  <a:pt x="4572000" y="0"/>
                </a:lnTo>
                <a:lnTo>
                  <a:pt x="4572000" y="2628900"/>
                </a:lnTo>
                <a:lnTo>
                  <a:pt x="0" y="26289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5089702" y="10915248"/>
            <a:ext cx="4179838" cy="914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lui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ai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redit</a:t>
            </a:r>
            <a:r>
              <a:rPr lang="en-US" sz="4000" b="1" dirty="0">
                <a:solidFill>
                  <a:srgbClr val="000000"/>
                </a:solidFill>
                <a:latin typeface="VAG Rounded Std"/>
                <a:ea typeface="VAG Rounded Std"/>
                <a:cs typeface="VAG Rounded Std"/>
                <a:sym typeface="VAG Rounded Std"/>
              </a:rPr>
              <a:t>.</a:t>
            </a:r>
          </a:p>
        </p:txBody>
      </p:sp>
      <p:sp>
        <p:nvSpPr>
          <p:cNvPr id="8" name="Freeform 8"/>
          <p:cNvSpPr/>
          <p:nvPr/>
        </p:nvSpPr>
        <p:spPr>
          <a:xfrm>
            <a:off x="5029200" y="10515600"/>
            <a:ext cx="4572000" cy="2628900"/>
          </a:xfrm>
          <a:custGeom>
            <a:avLst/>
            <a:gdLst/>
            <a:ahLst/>
            <a:cxnLst/>
            <a:rect l="l" t="t" r="r" b="b"/>
            <a:pathLst>
              <a:path w="4572000" h="2628900">
                <a:moveTo>
                  <a:pt x="0" y="0"/>
                </a:moveTo>
                <a:lnTo>
                  <a:pt x="4572000" y="0"/>
                </a:lnTo>
                <a:lnTo>
                  <a:pt x="4572000" y="2628900"/>
                </a:lnTo>
                <a:lnTo>
                  <a:pt x="0" y="26289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AF9EB3A6-0CB6-5FCC-1092-CBA1F5BE8D2E}"/>
              </a:ext>
            </a:extLst>
          </p:cNvPr>
          <p:cNvSpPr txBox="1"/>
          <p:nvPr/>
        </p:nvSpPr>
        <p:spPr>
          <a:xfrm>
            <a:off x="775063" y="627057"/>
            <a:ext cx="9144000" cy="70703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m'a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demandé</a:t>
            </a:r>
            <a:b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</a:b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ma date de naissance </a:t>
            </a: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0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8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8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8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8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7C1D9E3D-193F-0323-3066-9EFABF739948}"/>
              </a:ext>
            </a:extLst>
          </p:cNvPr>
          <p:cNvSpPr txBox="1"/>
          <p:nvPr/>
        </p:nvSpPr>
        <p:spPr>
          <a:xfrm>
            <a:off x="3581400" y="4271301"/>
            <a:ext cx="9144000" cy="6044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lui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ai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dit</a:t>
            </a:r>
            <a:endParaRPr lang="en-US" sz="40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0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8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8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8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8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94B49479-225F-5F2A-BBA4-B88052A76674}"/>
              </a:ext>
            </a:extLst>
          </p:cNvPr>
          <p:cNvSpPr txBox="1"/>
          <p:nvPr/>
        </p:nvSpPr>
        <p:spPr>
          <a:xfrm>
            <a:off x="-735874" y="6629008"/>
            <a:ext cx="9144000" cy="29424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me l’ a </a:t>
            </a:r>
            <a:b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</a:b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redemandée</a:t>
            </a:r>
            <a:endParaRPr lang="en-US" sz="40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0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3F8184AD-BA57-4112-2B29-5BE9D2D3BD4C}"/>
              </a:ext>
            </a:extLst>
          </p:cNvPr>
          <p:cNvSpPr txBox="1"/>
          <p:nvPr/>
        </p:nvSpPr>
        <p:spPr>
          <a:xfrm>
            <a:off x="2607621" y="10718075"/>
            <a:ext cx="9144000" cy="1916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lui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ai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redit</a:t>
            </a:r>
            <a:endParaRPr lang="en-US" sz="40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0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0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-100214" y="527506"/>
            <a:ext cx="11430000" cy="12272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m'a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dit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qu'elle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devait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qualifier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mon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Identité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Nationale de Santé. </a:t>
            </a: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8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J'ai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dit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"ok". </a:t>
            </a: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8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8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8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8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m'a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expliqué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que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c'était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pour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éviter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les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erreurs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d'identité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 </a:t>
            </a: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4329857" y="10905541"/>
            <a:ext cx="2821577" cy="2889832"/>
          </a:xfrm>
          <a:custGeom>
            <a:avLst/>
            <a:gdLst/>
            <a:ahLst/>
            <a:cxnLst/>
            <a:rect l="l" t="t" r="r" b="b"/>
            <a:pathLst>
              <a:path w="3226268" h="3226268">
                <a:moveTo>
                  <a:pt x="0" y="0"/>
                </a:moveTo>
                <a:lnTo>
                  <a:pt x="3226268" y="0"/>
                </a:lnTo>
                <a:lnTo>
                  <a:pt x="3226268" y="3226268"/>
                </a:lnTo>
                <a:lnTo>
                  <a:pt x="0" y="322626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358160" y="5238750"/>
            <a:ext cx="2286000" cy="2452300"/>
          </a:xfrm>
          <a:custGeom>
            <a:avLst/>
            <a:gdLst/>
            <a:ahLst/>
            <a:cxnLst/>
            <a:rect l="l" t="t" r="r" b="b"/>
            <a:pathLst>
              <a:path w="3639702" h="3061900">
                <a:moveTo>
                  <a:pt x="0" y="0"/>
                </a:moveTo>
                <a:lnTo>
                  <a:pt x="3639703" y="0"/>
                </a:lnTo>
                <a:lnTo>
                  <a:pt x="3639703" y="3061899"/>
                </a:lnTo>
                <a:lnTo>
                  <a:pt x="0" y="306189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500"/>
    </mc:Choice>
    <mc:Fallback xmlns="">
      <p:transition spd="slow" advClick="0" advTm="55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0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0" y="923925"/>
            <a:ext cx="11430000" cy="112463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</a:pP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J'ai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repensé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à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ce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reportage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où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un type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s'était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fait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opérer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de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l'appendicite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alors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qu'il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venait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pour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une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angine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 </a:t>
            </a: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br>
              <a:rPr lang="en-US" sz="400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</a:br>
            <a:r>
              <a:rPr lang="en-US" sz="400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J'ai</a:t>
            </a:r>
            <a:r>
              <a:rPr lang="en-US" sz="400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dit</a:t>
            </a:r>
            <a:r>
              <a:rPr lang="en-US" sz="400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"ok" plus </a:t>
            </a:r>
            <a:r>
              <a:rPr lang="en-US" sz="400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sérieusement</a:t>
            </a:r>
            <a:r>
              <a:rPr lang="en-US" sz="400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</a:t>
            </a: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3944938" y="10594430"/>
            <a:ext cx="3124200" cy="3087408"/>
          </a:xfrm>
          <a:custGeom>
            <a:avLst/>
            <a:gdLst/>
            <a:ahLst/>
            <a:cxnLst/>
            <a:rect l="l" t="t" r="r" b="b"/>
            <a:pathLst>
              <a:path w="4572000" h="4343400">
                <a:moveTo>
                  <a:pt x="0" y="0"/>
                </a:moveTo>
                <a:lnTo>
                  <a:pt x="4572000" y="0"/>
                </a:lnTo>
                <a:lnTo>
                  <a:pt x="4572000" y="4343400"/>
                </a:lnTo>
                <a:lnTo>
                  <a:pt x="0" y="43434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3810000" y="5086350"/>
            <a:ext cx="3394077" cy="2971800"/>
          </a:xfrm>
          <a:custGeom>
            <a:avLst/>
            <a:gdLst/>
            <a:ahLst/>
            <a:cxnLst/>
            <a:rect l="l" t="t" r="r" b="b"/>
            <a:pathLst>
              <a:path w="2708277" h="2410367">
                <a:moveTo>
                  <a:pt x="0" y="0"/>
                </a:moveTo>
                <a:lnTo>
                  <a:pt x="2708278" y="0"/>
                </a:lnTo>
                <a:lnTo>
                  <a:pt x="2708278" y="2410366"/>
                </a:lnTo>
                <a:lnTo>
                  <a:pt x="0" y="24103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500"/>
    </mc:Choice>
    <mc:Fallback xmlns="">
      <p:transition spd="slow" advClick="0" advTm="55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0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228600" y="27378"/>
            <a:ext cx="10896599" cy="91945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a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vérifié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:</a:t>
            </a: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40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marL="1230630" lvl="1" indent="-615315" algn="just">
              <a:lnSpc>
                <a:spcPts val="7980"/>
              </a:lnSpc>
              <a:spcBef>
                <a:spcPct val="0"/>
              </a:spcBef>
              <a:buFont typeface="Arial"/>
              <a:buChar char="•"/>
            </a:pP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mon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nom </a:t>
            </a:r>
          </a:p>
          <a:p>
            <a:pPr marL="1230630" lvl="1" indent="-615315" algn="just">
              <a:lnSpc>
                <a:spcPts val="7980"/>
              </a:lnSpc>
              <a:spcBef>
                <a:spcPct val="0"/>
              </a:spcBef>
              <a:buFont typeface="Arial"/>
              <a:buChar char="•"/>
            </a:pP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mon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prénom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</a:p>
          <a:p>
            <a:pPr marL="1230630" lvl="1" indent="-615315" algn="just">
              <a:lnSpc>
                <a:spcPts val="7980"/>
              </a:lnSpc>
              <a:spcBef>
                <a:spcPct val="0"/>
              </a:spcBef>
              <a:buFont typeface="Arial"/>
              <a:buChar char="•"/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Mon deuxième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prénom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    </a:t>
            </a:r>
            <a:r>
              <a:rPr lang="en-US" sz="12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(que </a:t>
            </a:r>
            <a:r>
              <a:rPr lang="en-US" sz="12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même</a:t>
            </a:r>
            <a:r>
              <a:rPr lang="en-US" sz="12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ma mère </a:t>
            </a:r>
            <a:r>
              <a:rPr lang="en-US" sz="12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oublie</a:t>
            </a:r>
            <a:r>
              <a:rPr lang="en-US" sz="12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)</a:t>
            </a:r>
          </a:p>
          <a:p>
            <a:pPr marL="1230630" lvl="1" indent="-615315" algn="just">
              <a:lnSpc>
                <a:spcPts val="7980"/>
              </a:lnSpc>
              <a:spcBef>
                <a:spcPct val="0"/>
              </a:spcBef>
              <a:buFont typeface="Arial"/>
              <a:buChar char="•"/>
            </a:pP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ma date de naissance </a:t>
            </a:r>
          </a:p>
          <a:p>
            <a:pPr marL="1230630" lvl="1" indent="-615315" algn="just">
              <a:lnSpc>
                <a:spcPts val="7980"/>
              </a:lnSpc>
              <a:spcBef>
                <a:spcPct val="0"/>
              </a:spcBef>
              <a:buFont typeface="Arial"/>
              <a:buChar char="•"/>
            </a:pP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mon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lieu de naissance</a:t>
            </a:r>
          </a:p>
          <a:p>
            <a:pPr marL="1230630" lvl="1" indent="-615315" algn="just">
              <a:lnSpc>
                <a:spcPts val="7980"/>
              </a:lnSpc>
              <a:spcBef>
                <a:spcPct val="0"/>
              </a:spcBef>
              <a:buFont typeface="Arial"/>
              <a:buChar char="•"/>
            </a:pP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mon</a:t>
            </a:r>
            <a:r>
              <a:rPr lang="en-US" sz="4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sexe</a:t>
            </a:r>
            <a:endParaRPr lang="en-US" sz="40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4201576" y="2114550"/>
            <a:ext cx="927972" cy="792256"/>
          </a:xfrm>
          <a:custGeom>
            <a:avLst/>
            <a:gdLst/>
            <a:ahLst/>
            <a:cxnLst/>
            <a:rect l="l" t="t" r="r" b="b"/>
            <a:pathLst>
              <a:path w="927972" h="792256">
                <a:moveTo>
                  <a:pt x="0" y="0"/>
                </a:moveTo>
                <a:lnTo>
                  <a:pt x="927972" y="0"/>
                </a:lnTo>
                <a:lnTo>
                  <a:pt x="927972" y="792256"/>
                </a:lnTo>
                <a:lnTo>
                  <a:pt x="0" y="792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5029200" y="3116113"/>
            <a:ext cx="927972" cy="792256"/>
          </a:xfrm>
          <a:custGeom>
            <a:avLst/>
            <a:gdLst/>
            <a:ahLst/>
            <a:cxnLst/>
            <a:rect l="l" t="t" r="r" b="b"/>
            <a:pathLst>
              <a:path w="927972" h="792256">
                <a:moveTo>
                  <a:pt x="0" y="0"/>
                </a:moveTo>
                <a:lnTo>
                  <a:pt x="927972" y="0"/>
                </a:lnTo>
                <a:lnTo>
                  <a:pt x="927972" y="792256"/>
                </a:lnTo>
                <a:lnTo>
                  <a:pt x="0" y="792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Freeform 6"/>
          <p:cNvSpPr/>
          <p:nvPr/>
        </p:nvSpPr>
        <p:spPr>
          <a:xfrm>
            <a:off x="7848600" y="4256968"/>
            <a:ext cx="927972" cy="792256"/>
          </a:xfrm>
          <a:custGeom>
            <a:avLst/>
            <a:gdLst/>
            <a:ahLst/>
            <a:cxnLst/>
            <a:rect l="l" t="t" r="r" b="b"/>
            <a:pathLst>
              <a:path w="927972" h="792256">
                <a:moveTo>
                  <a:pt x="0" y="0"/>
                </a:moveTo>
                <a:lnTo>
                  <a:pt x="927971" y="0"/>
                </a:lnTo>
                <a:lnTo>
                  <a:pt x="927971" y="792255"/>
                </a:lnTo>
                <a:lnTo>
                  <a:pt x="0" y="7922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Freeform 7"/>
          <p:cNvSpPr/>
          <p:nvPr/>
        </p:nvSpPr>
        <p:spPr>
          <a:xfrm>
            <a:off x="7620000" y="5252065"/>
            <a:ext cx="927972" cy="792256"/>
          </a:xfrm>
          <a:custGeom>
            <a:avLst/>
            <a:gdLst/>
            <a:ahLst/>
            <a:cxnLst/>
            <a:rect l="l" t="t" r="r" b="b"/>
            <a:pathLst>
              <a:path w="927972" h="792256">
                <a:moveTo>
                  <a:pt x="0" y="0"/>
                </a:moveTo>
                <a:lnTo>
                  <a:pt x="927971" y="0"/>
                </a:lnTo>
                <a:lnTo>
                  <a:pt x="927971" y="792256"/>
                </a:lnTo>
                <a:lnTo>
                  <a:pt x="0" y="792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8" name="Freeform 8"/>
          <p:cNvSpPr/>
          <p:nvPr/>
        </p:nvSpPr>
        <p:spPr>
          <a:xfrm>
            <a:off x="7620000" y="6227181"/>
            <a:ext cx="927972" cy="792256"/>
          </a:xfrm>
          <a:custGeom>
            <a:avLst/>
            <a:gdLst/>
            <a:ahLst/>
            <a:cxnLst/>
            <a:rect l="l" t="t" r="r" b="b"/>
            <a:pathLst>
              <a:path w="927972" h="792256">
                <a:moveTo>
                  <a:pt x="0" y="0"/>
                </a:moveTo>
                <a:lnTo>
                  <a:pt x="927971" y="0"/>
                </a:lnTo>
                <a:lnTo>
                  <a:pt x="927971" y="792256"/>
                </a:lnTo>
                <a:lnTo>
                  <a:pt x="0" y="792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9" name="Freeform 9"/>
          <p:cNvSpPr/>
          <p:nvPr/>
        </p:nvSpPr>
        <p:spPr>
          <a:xfrm>
            <a:off x="4201576" y="7218756"/>
            <a:ext cx="927972" cy="792256"/>
          </a:xfrm>
          <a:custGeom>
            <a:avLst/>
            <a:gdLst/>
            <a:ahLst/>
            <a:cxnLst/>
            <a:rect l="l" t="t" r="r" b="b"/>
            <a:pathLst>
              <a:path w="927972" h="792256">
                <a:moveTo>
                  <a:pt x="0" y="0"/>
                </a:moveTo>
                <a:lnTo>
                  <a:pt x="927972" y="0"/>
                </a:lnTo>
                <a:lnTo>
                  <a:pt x="927972" y="792256"/>
                </a:lnTo>
                <a:lnTo>
                  <a:pt x="0" y="792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dirty="0"/>
          </a:p>
        </p:txBody>
      </p:sp>
      <p:sp>
        <p:nvSpPr>
          <p:cNvPr id="10" name="Freeform 10"/>
          <p:cNvSpPr/>
          <p:nvPr/>
        </p:nvSpPr>
        <p:spPr>
          <a:xfrm>
            <a:off x="7245698" y="9510424"/>
            <a:ext cx="3061747" cy="2985204"/>
          </a:xfrm>
          <a:custGeom>
            <a:avLst/>
            <a:gdLst/>
            <a:ahLst/>
            <a:cxnLst/>
            <a:rect l="l" t="t" r="r" b="b"/>
            <a:pathLst>
              <a:path w="3061747" h="2985204">
                <a:moveTo>
                  <a:pt x="0" y="0"/>
                </a:moveTo>
                <a:lnTo>
                  <a:pt x="3061748" y="0"/>
                </a:lnTo>
                <a:lnTo>
                  <a:pt x="3061748" y="2985204"/>
                </a:lnTo>
                <a:lnTo>
                  <a:pt x="0" y="298520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1" name="TextBox 11"/>
          <p:cNvSpPr txBox="1"/>
          <p:nvPr/>
        </p:nvSpPr>
        <p:spPr>
          <a:xfrm>
            <a:off x="813958" y="10419822"/>
            <a:ext cx="6266111" cy="20130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</a:pP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J’ai</a:t>
            </a:r>
            <a:r>
              <a:rPr lang="en-US" sz="48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tout </a:t>
            </a:r>
            <a:r>
              <a:rPr lang="en-US" sz="48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confirmé</a:t>
            </a:r>
            <a:endParaRPr lang="en-US" sz="480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7980"/>
              </a:lnSpc>
              <a:spcBef>
                <a:spcPct val="0"/>
              </a:spcBef>
            </a:pPr>
            <a:endParaRPr lang="en-US" sz="5700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500"/>
    </mc:Choice>
    <mc:Fallback xmlns="">
      <p:transition spd="slow" advClick="0" advTm="65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314</Words>
  <Application>Microsoft Office PowerPoint</Application>
  <PresentationFormat>Personnalisé</PresentationFormat>
  <Paragraphs>107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Calibri</vt:lpstr>
      <vt:lpstr>ITC Lubalin Graph Book</vt:lpstr>
      <vt:lpstr>Arial</vt:lpstr>
      <vt:lpstr>VAG Rounded Std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Bref, j'étais aux admissions des urgences..... pour une sombre histoire de clous après avoir monté un meuble.</dc:title>
  <dc:creator>SEGOLENE BARD</dc:creator>
  <cp:lastModifiedBy>Ségolène BARD</cp:lastModifiedBy>
  <cp:revision>7</cp:revision>
  <dcterms:created xsi:type="dcterms:W3CDTF">2006-08-16T00:00:00Z</dcterms:created>
  <dcterms:modified xsi:type="dcterms:W3CDTF">2025-02-28T07:55:05Z</dcterms:modified>
  <dc:identifier>DAGfcSqKBbQ</dc:identifier>
</cp:coreProperties>
</file>